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A958E-5845-4040-94D1-C816A863D9A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62D3E-5FF2-4EF1-B98F-D74CB4A6A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smtClean="0"/>
              <a:t>CHILDHOOD AND GROWING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+mj-lt"/>
              </a:rPr>
              <a:t>UNIT-2 </a:t>
            </a:r>
          </a:p>
          <a:p>
            <a:pPr algn="ctr">
              <a:buNone/>
            </a:pPr>
            <a:r>
              <a:rPr lang="en-US" dirty="0" smtClean="0">
                <a:latin typeface="+mj-lt"/>
              </a:rPr>
              <a:t>LEARNERS WITH INTELLECTUAL DEFICIENCY  OR MENTALLY RETARDED CHILDREN</a:t>
            </a:r>
          </a:p>
          <a:p>
            <a:pPr algn="ctr">
              <a:buNone/>
            </a:pPr>
            <a:r>
              <a:rPr lang="en-US" dirty="0" smtClean="0">
                <a:latin typeface="+mj-lt"/>
              </a:rPr>
              <a:t>(</a:t>
            </a:r>
            <a:r>
              <a:rPr lang="en-US" i="1" dirty="0" smtClean="0">
                <a:latin typeface="+mj-lt"/>
              </a:rPr>
              <a:t>Reference Book: Childhood and Growing Up</a:t>
            </a:r>
          </a:p>
          <a:p>
            <a:pPr algn="ctr">
              <a:buNone/>
            </a:pPr>
            <a:r>
              <a:rPr lang="en-US" i="1" dirty="0" smtClean="0">
                <a:latin typeface="+mj-lt"/>
              </a:rPr>
              <a:t>By Dr. </a:t>
            </a:r>
            <a:r>
              <a:rPr lang="en-US" i="1" dirty="0" err="1" smtClean="0">
                <a:latin typeface="+mj-lt"/>
              </a:rPr>
              <a:t>S.K.Mangal</a:t>
            </a:r>
            <a:r>
              <a:rPr lang="en-US" i="1" dirty="0" smtClean="0">
                <a:latin typeface="+mj-lt"/>
              </a:rPr>
              <a:t> and Dr. ( Mrs.) </a:t>
            </a:r>
            <a:r>
              <a:rPr lang="en-US" i="1" dirty="0" err="1" smtClean="0">
                <a:latin typeface="+mj-lt"/>
              </a:rPr>
              <a:t>Uma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Mangal</a:t>
            </a:r>
            <a:r>
              <a:rPr lang="en-US" i="1" dirty="0" smtClean="0">
                <a:latin typeface="+mj-lt"/>
              </a:rPr>
              <a:t>)</a:t>
            </a:r>
          </a:p>
          <a:p>
            <a:pPr algn="r">
              <a:buNone/>
            </a:pPr>
            <a:endParaRPr lang="en-US" sz="2800" dirty="0" smtClean="0">
              <a:latin typeface="+mj-lt"/>
            </a:endParaRPr>
          </a:p>
          <a:p>
            <a:pPr algn="r">
              <a:buNone/>
            </a:pPr>
            <a:endParaRPr lang="en-US" sz="2800" dirty="0" smtClean="0">
              <a:latin typeface="+mj-lt"/>
            </a:endParaRPr>
          </a:p>
          <a:p>
            <a:pPr algn="r">
              <a:buNone/>
            </a:pPr>
            <a:r>
              <a:rPr lang="en-US" sz="2800" smtClean="0">
                <a:latin typeface="+mj-lt"/>
              </a:rPr>
              <a:t>PREPARED </a:t>
            </a:r>
            <a:r>
              <a:rPr lang="en-US" sz="2800" dirty="0" smtClean="0">
                <a:latin typeface="+mj-lt"/>
              </a:rPr>
              <a:t>BY:</a:t>
            </a:r>
          </a:p>
          <a:p>
            <a:pPr algn="r">
              <a:buNone/>
            </a:pPr>
            <a:r>
              <a:rPr lang="en-US" sz="2800" dirty="0" smtClean="0">
                <a:latin typeface="+mj-lt"/>
              </a:rPr>
              <a:t>Dr. MAHASHEVTA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GAUR BRAHMAN COLLEGE OF EDUCATION, ROHTAK</a:t>
            </a:r>
          </a:p>
          <a:p>
            <a:pPr algn="ctr">
              <a:buNone/>
            </a:pPr>
            <a:endParaRPr lang="en-US" i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 smtClean="0"/>
              <a:t>CHILDHOOD AND GROWING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UNIT-2 </a:t>
            </a:r>
          </a:p>
          <a:p>
            <a:pPr algn="just">
              <a:buNone/>
            </a:pPr>
            <a:r>
              <a:rPr lang="en-US" dirty="0" smtClean="0"/>
              <a:t>LEARNERS WITH INTELLECTUAL DEFICIENY OR </a:t>
            </a:r>
          </a:p>
          <a:p>
            <a:pPr algn="just">
              <a:buNone/>
            </a:pPr>
            <a:r>
              <a:rPr lang="en-US" dirty="0" smtClean="0"/>
              <a:t>MENTALLY RETARDED CHILDREN  </a:t>
            </a:r>
          </a:p>
          <a:p>
            <a:pPr algn="just">
              <a:buNone/>
            </a:pPr>
            <a:r>
              <a:rPr lang="en-US" dirty="0" smtClean="0"/>
              <a:t>Lecture-3 </a:t>
            </a:r>
            <a:r>
              <a:rPr lang="en-US" sz="2800" dirty="0" smtClean="0"/>
              <a:t>( Severe and Profound Mental Retardation)</a:t>
            </a:r>
          </a:p>
          <a:p>
            <a:pPr>
              <a:buNone/>
            </a:pPr>
            <a:endParaRPr lang="en-US" sz="2000" dirty="0" smtClean="0"/>
          </a:p>
          <a:p>
            <a:pPr algn="r">
              <a:buNone/>
            </a:pPr>
            <a:r>
              <a:rPr lang="en-US" sz="2000" dirty="0" smtClean="0"/>
              <a:t>PREPARED  BY:</a:t>
            </a:r>
          </a:p>
          <a:p>
            <a:pPr algn="r">
              <a:buNone/>
            </a:pPr>
            <a:r>
              <a:rPr lang="en-US" sz="2000" dirty="0" smtClean="0"/>
              <a:t>Dr. MAHASHEVTA</a:t>
            </a:r>
            <a:br>
              <a:rPr lang="en-US" sz="2000" dirty="0" smtClean="0"/>
            </a:br>
            <a:r>
              <a:rPr lang="en-US" sz="2000" dirty="0" smtClean="0"/>
              <a:t>GAUR BRAHMAN COLLEGE OF EDUCATION, ROHTAK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Severe Mental Retardation: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They never attain an intellectual level greater than that of the average four year  old child.</a:t>
            </a:r>
          </a:p>
          <a:p>
            <a:r>
              <a:rPr lang="en-US" dirty="0" smtClean="0"/>
              <a:t>They exhibit quite high mortality rate due to high susceptibility to disease.</a:t>
            </a:r>
          </a:p>
          <a:p>
            <a:r>
              <a:rPr lang="en-US" dirty="0" smtClean="0"/>
              <a:t>They are grossly retarded in development from birth or infancy onwards.</a:t>
            </a:r>
          </a:p>
          <a:p>
            <a:r>
              <a:rPr lang="en-US" dirty="0" smtClean="0"/>
              <a:t>They show severe motor and speech retardation.</a:t>
            </a:r>
          </a:p>
          <a:p>
            <a:r>
              <a:rPr lang="en-US" dirty="0" smtClean="0"/>
              <a:t> Sensory defects and motor handicaps are common symptoms.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Severe Mental Retardation: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majority of them display relatively little interest in their surroundings.</a:t>
            </a:r>
          </a:p>
          <a:p>
            <a:r>
              <a:rPr lang="en-US" dirty="0" smtClean="0"/>
              <a:t>Many of them never master even the necessary skills and functions like feeding, and dressing themselves.</a:t>
            </a:r>
          </a:p>
          <a:p>
            <a:r>
              <a:rPr lang="en-US" dirty="0" smtClean="0"/>
              <a:t>They have poor functioning in bladder and bowel control.</a:t>
            </a:r>
          </a:p>
          <a:p>
            <a:r>
              <a:rPr lang="en-US" dirty="0" smtClean="0"/>
              <a:t>They are neither ‘educable’ nor ‘trainable’.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Severe Mental Retardation: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Majority of them remain dependent on others throughout their life.</a:t>
            </a:r>
          </a:p>
          <a:p>
            <a:r>
              <a:rPr lang="en-US" dirty="0" smtClean="0"/>
              <a:t>They need care and supervision of others with a great need for </a:t>
            </a:r>
            <a:r>
              <a:rPr lang="en-US" dirty="0" err="1" smtClean="0"/>
              <a:t>institutionalisation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may profit with proper care, timely treatment and specialized training and managing their own physical well-being and doing manual </a:t>
            </a:r>
            <a:r>
              <a:rPr lang="en-US" dirty="0" err="1" smtClean="0"/>
              <a:t>labour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Nearly 3.5%of the total retarded individuals- mostly children and adolescents belong to this category.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Profound Mental Retardation: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are </a:t>
            </a:r>
            <a:r>
              <a:rPr lang="en-US" dirty="0" err="1" smtClean="0"/>
              <a:t>characterised</a:t>
            </a:r>
            <a:r>
              <a:rPr lang="en-US" dirty="0" smtClean="0"/>
              <a:t> by most severe symptoms of mental retardation.</a:t>
            </a:r>
          </a:p>
          <a:p>
            <a:r>
              <a:rPr lang="en-US" dirty="0" smtClean="0"/>
              <a:t>They never attain in adult life an intellectual level greater than that of the average two year old child.</a:t>
            </a:r>
          </a:p>
          <a:p>
            <a:r>
              <a:rPr lang="en-US" dirty="0" smtClean="0"/>
              <a:t>They are severely deficient both in their intellectual capacities and adaptive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are unable to protect themselves against common dangers.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They are unable to manage their own affairs and satisfy their physical needs.</a:t>
            </a:r>
          </a:p>
          <a:p>
            <a:r>
              <a:rPr lang="en-US" dirty="0" smtClean="0"/>
              <a:t>They are completely dependent on others and they need care and supervision like an infant.</a:t>
            </a:r>
          </a:p>
          <a:p>
            <a:r>
              <a:rPr lang="en-US" dirty="0" smtClean="0"/>
              <a:t>Their life span, as a result of their low resistance, is too short.</a:t>
            </a:r>
          </a:p>
          <a:p>
            <a:r>
              <a:rPr lang="en-US" dirty="0" smtClean="0"/>
              <a:t>Their condition deteriorates on account of the stress demands of their environment.</a:t>
            </a:r>
          </a:p>
          <a:p>
            <a:r>
              <a:rPr lang="en-US" dirty="0" smtClean="0"/>
              <a:t>Essentially, they need to be </a:t>
            </a:r>
            <a:r>
              <a:rPr lang="en-US" dirty="0" err="1" smtClean="0"/>
              <a:t>institutionalised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Profound Mental Retardation: Characteristics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Symptoms of Profound Mental Retardation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Retarded growth</a:t>
            </a:r>
          </a:p>
          <a:p>
            <a:r>
              <a:rPr lang="en-US" dirty="0" smtClean="0"/>
              <a:t>Physical deformities</a:t>
            </a:r>
          </a:p>
          <a:p>
            <a:r>
              <a:rPr lang="en-US" dirty="0" smtClean="0"/>
              <a:t> Pathology of the central nervous system</a:t>
            </a:r>
          </a:p>
          <a:p>
            <a:r>
              <a:rPr lang="en-US" dirty="0" smtClean="0"/>
              <a:t>Autism</a:t>
            </a:r>
          </a:p>
          <a:p>
            <a:r>
              <a:rPr lang="en-US" dirty="0" smtClean="0"/>
              <a:t> Severe speech disturbances </a:t>
            </a:r>
          </a:p>
          <a:p>
            <a:r>
              <a:rPr lang="en-US" dirty="0" smtClean="0"/>
              <a:t>Motor </a:t>
            </a:r>
            <a:r>
              <a:rPr lang="en-US" dirty="0" err="1" smtClean="0"/>
              <a:t>incoordination</a:t>
            </a:r>
            <a:endParaRPr lang="en-US" dirty="0" smtClean="0"/>
          </a:p>
          <a:p>
            <a:r>
              <a:rPr lang="en-US" dirty="0" smtClean="0"/>
              <a:t> Deafness and convulsive seizures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They constitute 1.5% of the totally mentally retarded population.</a:t>
            </a:r>
          </a:p>
          <a:p>
            <a:pPr>
              <a:buNone/>
            </a:pPr>
            <a:r>
              <a:rPr lang="en-US" dirty="0" smtClean="0"/>
              <a:t>To be continued in next lecture……..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</TotalTime>
  <Words>433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CHILDHOOD AND GROWING UP</vt:lpstr>
      <vt:lpstr>CHILDHOOD AND GROWING UP</vt:lpstr>
      <vt:lpstr>Severe Mental Retardation: Characteristics</vt:lpstr>
      <vt:lpstr>Severe Mental Retardation: Characteristics</vt:lpstr>
      <vt:lpstr>Severe Mental Retardation: Characteristics</vt:lpstr>
      <vt:lpstr>Profound Mental Retardation: Characteristics</vt:lpstr>
      <vt:lpstr>Profound Mental Retardation: Characteristics</vt:lpstr>
      <vt:lpstr>Major Symptoms of Profound Mental Retardation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CHILDHOOD AND GROWING UP</dc:title>
  <dc:creator>Abc</dc:creator>
  <cp:lastModifiedBy>Abc</cp:lastModifiedBy>
  <cp:revision>10</cp:revision>
  <dcterms:created xsi:type="dcterms:W3CDTF">2006-08-16T00:00:00Z</dcterms:created>
  <dcterms:modified xsi:type="dcterms:W3CDTF">2020-03-28T10:28:08Z</dcterms:modified>
</cp:coreProperties>
</file>